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4" r:id="rId6"/>
    <p:sldId id="260" r:id="rId7"/>
    <p:sldId id="261" r:id="rId8"/>
    <p:sldId id="258" r:id="rId9"/>
    <p:sldId id="263" r:id="rId10"/>
    <p:sldId id="291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92" r:id="rId26"/>
    <p:sldId id="282" r:id="rId27"/>
    <p:sldId id="279" r:id="rId28"/>
    <p:sldId id="281" r:id="rId29"/>
    <p:sldId id="280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4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9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1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4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7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1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6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4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C63AA-7170-4629-BE37-97F1CC7DCCE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33A2-A230-49A8-95E1-D59B2E408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6" y="187688"/>
            <a:ext cx="4847572" cy="6463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63675" y="175182"/>
            <a:ext cx="6339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Василий                                    </a:t>
            </a:r>
            <a:r>
              <a:rPr lang="ru-RU" sz="5400" b="1" dirty="0" err="1" smtClean="0">
                <a:latin typeface="Arial Black" panose="020B0A04020102020204" pitchFamily="34" charset="0"/>
              </a:rPr>
              <a:t>Гурьевич</a:t>
            </a:r>
            <a:r>
              <a:rPr lang="ru-RU" sz="5400" dirty="0" smtClean="0">
                <a:latin typeface="Arial Black" panose="020B0A04020102020204" pitchFamily="34" charset="0"/>
              </a:rPr>
              <a:t> Павлов  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1937" y="1889115"/>
            <a:ext cx="3264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         </a:t>
            </a:r>
          </a:p>
          <a:p>
            <a:endParaRPr lang="ru-RU" sz="3200" dirty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</a:rPr>
              <a:t>1854 – 1924  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9383" y="4872624"/>
            <a:ext cx="6392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«История русского баптизма – это я»</a:t>
            </a:r>
          </a:p>
        </p:txBody>
      </p:sp>
    </p:spTree>
    <p:extLst>
      <p:ext uri="{BB962C8B-B14F-4D97-AF65-F5344CB8AC3E}">
        <p14:creationId xmlns:p14="http://schemas.microsoft.com/office/powerpoint/2010/main" val="20149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0"/>
            <a:ext cx="5638800" cy="691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6342" y="1249680"/>
            <a:ext cx="476213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Подобно Самуилу, </a:t>
            </a:r>
          </a:p>
          <a:p>
            <a:pPr algn="ctr"/>
            <a:r>
              <a:rPr lang="ru-RU" sz="4400" dirty="0" smtClean="0"/>
              <a:t>он был посвящен</a:t>
            </a:r>
          </a:p>
          <a:p>
            <a:pPr algn="ctr"/>
            <a:r>
              <a:rPr lang="ru-RU" sz="4400" dirty="0" smtClean="0"/>
              <a:t>родителями Богу,</a:t>
            </a:r>
          </a:p>
          <a:p>
            <a:pPr algn="ctr"/>
            <a:r>
              <a:rPr lang="ru-RU" sz="4400" dirty="0" smtClean="0"/>
              <a:t>ещё до рождения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0306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3" y="-23558"/>
            <a:ext cx="9236990" cy="68815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2807" y="-23558"/>
            <a:ext cx="2370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Тифлис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9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4" y="216976"/>
            <a:ext cx="12214224" cy="6408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9627" y="216976"/>
            <a:ext cx="2370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Тифлис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87"/>
            <a:ext cx="4077230" cy="66128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9" y="960120"/>
            <a:ext cx="7883471" cy="5679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6360" y="153667"/>
            <a:ext cx="5865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Место крещения  Воронина Н.И.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16443" y="5558135"/>
            <a:ext cx="31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Река Кура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0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6" y="0"/>
            <a:ext cx="91135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67947" y="132695"/>
            <a:ext cx="2586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Гамбург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4" y="142714"/>
            <a:ext cx="4943475" cy="659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15230" y="291401"/>
            <a:ext cx="6276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«Этот человек с большими способностями, - говорил </a:t>
            </a:r>
            <a:r>
              <a:rPr lang="ru-RU" sz="3200" dirty="0" err="1" smtClean="0"/>
              <a:t>Онкен</a:t>
            </a:r>
            <a:r>
              <a:rPr lang="ru-RU" sz="3200" dirty="0" smtClean="0"/>
              <a:t> друзьям. — Он отлично владеет своим родным языком и почти так же хорошо немецким. С Божьей помощью он окажет своим соотечественникам большую услугу»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91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92" y="10303"/>
            <a:ext cx="4352925" cy="68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0"/>
            <a:ext cx="1098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66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2419350"/>
            <a:ext cx="571500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57650" y="523875"/>
            <a:ext cx="742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Зарождение церкви в г. Владикавказ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825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5"/>
            <a:ext cx="12192000" cy="6866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83255" y="5741015"/>
            <a:ext cx="3425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Река Терек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0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430"/>
            <a:ext cx="12200685" cy="56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7098" cy="6839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22" y="2603472"/>
            <a:ext cx="6767593" cy="4111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4676" y="518159"/>
            <a:ext cx="5264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Пресвитером Тифлисской церкви</a:t>
            </a:r>
          </a:p>
          <a:p>
            <a:pPr algn="ctr"/>
            <a:r>
              <a:rPr lang="ru-RU" sz="2800" dirty="0" smtClean="0"/>
              <a:t>Павлов В.Г. был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22729" y="1345372"/>
            <a:ext cx="5815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рукоположен 17 августа 1880 г.</a:t>
            </a:r>
          </a:p>
          <a:p>
            <a:pPr algn="ctr"/>
            <a:r>
              <a:rPr lang="ru-RU" sz="2800" dirty="0" smtClean="0"/>
              <a:t>служителями А. </a:t>
            </a:r>
            <a:r>
              <a:rPr lang="ru-RU" sz="2800" dirty="0" err="1" smtClean="0"/>
              <a:t>Либиг</a:t>
            </a:r>
            <a:r>
              <a:rPr lang="ru-RU" sz="2800" dirty="0" smtClean="0"/>
              <a:t> и </a:t>
            </a:r>
            <a:r>
              <a:rPr lang="ru-RU" sz="2800" dirty="0" err="1" smtClean="0"/>
              <a:t>И</a:t>
            </a:r>
            <a:r>
              <a:rPr lang="ru-RU" sz="2800" dirty="0" smtClean="0"/>
              <a:t>. </a:t>
            </a:r>
            <a:r>
              <a:rPr lang="ru-RU" sz="2800" dirty="0" err="1" smtClean="0"/>
              <a:t>Каргелем</a:t>
            </a:r>
            <a:endParaRPr lang="ru-RU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3514" y="5945344"/>
            <a:ext cx="3152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И.В. </a:t>
            </a:r>
            <a:r>
              <a:rPr lang="ru-RU" sz="4400" dirty="0" err="1" smtClean="0">
                <a:solidFill>
                  <a:schemeClr val="bg1"/>
                </a:solidFill>
              </a:rPr>
              <a:t>Каргель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0"/>
            <a:ext cx="10218420" cy="6866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213360"/>
            <a:ext cx="825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Памятная встреча в Петербурге апрель 1884 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9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248"/>
            <a:ext cx="12192000" cy="5732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175" y="838200"/>
            <a:ext cx="105441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77800">
                    <a:schemeClr val="tx1">
                      <a:lumMod val="50000"/>
                      <a:lumOff val="50000"/>
                    </a:schemeClr>
                  </a:glow>
                </a:effectLst>
              </a:rPr>
              <a:t>Целью съезда являлось объединение всех возрожденных христиан в один союз. Собрания были весьма благословенными. Особо за столом сказывалось евангельское братство: мужик сидел рядом с графом, и знатные дамы служили простым братьям. </a:t>
            </a:r>
            <a:r>
              <a:rPr lang="ru-RU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Для меня это осталось самым светлым воспоминанием в моей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2423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5" y="226695"/>
            <a:ext cx="3588925" cy="4747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49" y="2113448"/>
            <a:ext cx="3343275" cy="4457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182961"/>
            <a:ext cx="3076574" cy="420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2422430"/>
            <a:ext cx="3367466" cy="41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56" y="0"/>
            <a:ext cx="595274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3500" y="-74283"/>
            <a:ext cx="1170833" cy="693228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Гонения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" y="6050280"/>
            <a:ext cx="274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Александр </a:t>
            </a:r>
            <a:r>
              <a:rPr lang="en-US" sz="3600" dirty="0" smtClean="0">
                <a:solidFill>
                  <a:schemeClr val="bg1"/>
                </a:solidFill>
              </a:rPr>
              <a:t>III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1304" y="6114961"/>
            <a:ext cx="3521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Победоносцев К.П.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09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0"/>
            <a:ext cx="1078855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1442" y="0"/>
            <a:ext cx="645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Тифлис-Владикавказ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303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1"/>
          <a:stretch/>
        </p:blipFill>
        <p:spPr>
          <a:xfrm>
            <a:off x="5144897" y="2575560"/>
            <a:ext cx="7047103" cy="4282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1522" cy="4511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6258" y="154546"/>
            <a:ext cx="4494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Первая ссылка в </a:t>
            </a:r>
            <a:r>
              <a:rPr lang="ru-RU" sz="4800" b="1" dirty="0" err="1" smtClean="0"/>
              <a:t>г.Оренбург</a:t>
            </a:r>
            <a:r>
              <a:rPr lang="ru-RU" sz="4800" b="1" dirty="0" smtClean="0"/>
              <a:t> 1887-1891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233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1" y="304800"/>
            <a:ext cx="107156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n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"Учение Христа и простой человеческий опыт убеждают нас в том, что изгнание - это удел всех, кто искренне последовал за Высшей Правдой. Должны ли мы печалиться и отчаиваться по этому поводу? Нет. Слово Божие обещает нам великую радость и награду в Царстве Отца Небесного..."</a:t>
            </a:r>
          </a:p>
        </p:txBody>
      </p:sp>
    </p:spTree>
    <p:extLst>
      <p:ext uri="{BB962C8B-B14F-4D97-AF65-F5344CB8AC3E}">
        <p14:creationId xmlns:p14="http://schemas.microsoft.com/office/powerpoint/2010/main" val="5640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914400"/>
            <a:ext cx="10782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abriola" panose="04040605051002020D02" pitchFamily="82" charset="0"/>
              </a:rPr>
              <a:t>Я наотрез отказался дать такую подписку, хотя хорошо понимал, что за это могут снова послать меня в ссылку. Пристав сказал мне, что он все же должен иметь письменное изложение моего мнения, и я написал приблизительно такую подписку: «Господин пристав 8-го участка дать мне ему подписку, что я не буду больше проводить сектантской пропаганды, но я отказался дать таковую, потому что это противоречит убеждению моей совести»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5629" y="231820"/>
            <a:ext cx="5391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…и вновь угрозы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26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6"/>
          <a:stretch/>
        </p:blipFill>
        <p:spPr>
          <a:xfrm>
            <a:off x="0" y="0"/>
            <a:ext cx="12192001" cy="6842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5" y="381000"/>
            <a:ext cx="534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Ссыльные под конвоем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66457" y="1027331"/>
            <a:ext cx="11265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Вторая ссылка в г. Оренбург                                                                       </a:t>
            </a:r>
            <a:r>
              <a:rPr lang="ru-RU" sz="4800" dirty="0" smtClean="0"/>
              <a:t>                      </a:t>
            </a:r>
            <a:r>
              <a:rPr lang="ru-RU" sz="4800" b="1" dirty="0" smtClean="0"/>
              <a:t>август 1891-июнь1895 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122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1" y="-73"/>
            <a:ext cx="10600841" cy="6858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1843" y="224134"/>
            <a:ext cx="45452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8101" y="378682"/>
            <a:ext cx="618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Переселенцы 19век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9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1"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225" y="657225"/>
            <a:ext cx="107537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«Я находился в долине смертной тени, но Господь был со мною. Я спрашивал себя, для чего теперь жить, когда ты потерял почти всех близких тебе? Но внутренний голос говорил: есть смысл еще жить, жить для Иисуса, который искупил тебя, и я приводил себе на память слова: </a:t>
            </a:r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</a:rPr>
              <a:t>«Живем ли мы — для Господа живем: умираем ли — для Господа умираем».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8256" y="-18202"/>
            <a:ext cx="6882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1892г.-Долина Смерти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0"/>
            <a:ext cx="1028198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66560" y="5405734"/>
            <a:ext cx="39110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Река Урал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0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8989017" cy="60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66" y="0"/>
            <a:ext cx="3976134" cy="5471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920" y="119391"/>
            <a:ext cx="589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Молебен во время эпидемии холеры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64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8" b="12360"/>
          <a:stretch/>
        </p:blipFill>
        <p:spPr>
          <a:xfrm>
            <a:off x="0" y="15240"/>
            <a:ext cx="1219200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55"/>
            <a:ext cx="5318760" cy="6872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1747" y="1539240"/>
            <a:ext cx="64668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latin typeface="Arial Black" panose="020B0A04020102020204" pitchFamily="34" charset="0"/>
              </a:rPr>
              <a:t>Павлов</a:t>
            </a:r>
          </a:p>
          <a:p>
            <a:pPr algn="ctr"/>
            <a:r>
              <a:rPr lang="ru-RU" sz="7200" dirty="0" smtClean="0">
                <a:latin typeface="Arial Black" panose="020B0A04020102020204" pitchFamily="34" charset="0"/>
              </a:rPr>
              <a:t>Павел</a:t>
            </a:r>
          </a:p>
          <a:p>
            <a:pPr algn="ctr"/>
            <a:r>
              <a:rPr lang="ru-RU" sz="7200" dirty="0" smtClean="0">
                <a:latin typeface="Arial Black" panose="020B0A04020102020204" pitchFamily="34" charset="0"/>
              </a:rPr>
              <a:t>Васильевич</a:t>
            </a:r>
            <a:endParaRPr lang="ru-RU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31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" y="762000"/>
            <a:ext cx="1146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outerShdw blurRad="469900" dist="63500" dir="2700000" algn="tl" rotWithShape="0">
                    <a:schemeClr val="tx1"/>
                  </a:outerShdw>
                </a:effectLst>
              </a:rPr>
              <a:t>Для чего теперь жить,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outerShdw blurRad="469900" dist="63500" dir="2700000" algn="tl" rotWithShape="0">
                    <a:schemeClr val="tx1"/>
                  </a:outerShdw>
                </a:effectLst>
              </a:rPr>
              <a:t>когда ты потерял почти всех…?</a:t>
            </a:r>
            <a:endParaRPr lang="ru-RU" sz="6600" dirty="0">
              <a:solidFill>
                <a:schemeClr val="bg1"/>
              </a:solidFill>
              <a:effectLst>
                <a:outerShdw blurRad="469900" dist="63500" dir="27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2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406" y="701040"/>
            <a:ext cx="117791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Есть смысл жить,</a:t>
            </a:r>
          </a:p>
          <a:p>
            <a:pPr algn="ctr"/>
            <a:r>
              <a:rPr lang="ru-RU" sz="6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жить для Иисуса,</a:t>
            </a:r>
          </a:p>
          <a:p>
            <a:pPr algn="ctr"/>
            <a:r>
              <a:rPr lang="ru-RU" sz="6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Который искупил тебя…</a:t>
            </a:r>
            <a:endParaRPr lang="ru-RU" sz="6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9339" r="125" b="167"/>
          <a:stretch/>
        </p:blipFill>
        <p:spPr>
          <a:xfrm>
            <a:off x="0" y="1905"/>
            <a:ext cx="12192000" cy="7679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352425"/>
            <a:ext cx="71437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 не заслуживаю такой чести, - тихо, сквозь слезы проговорил Павлов. —</a:t>
            </a:r>
            <a:r>
              <a:rPr lang="ru-RU" sz="2000" b="1" u="sng" dirty="0"/>
              <a:t>Я только старался исполнить волю Божью, вся слава принадлежит Господу.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151" y="5295900"/>
            <a:ext cx="1090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Heavy" panose="020B0903020102020204" pitchFamily="34" charset="0"/>
              </a:rPr>
              <a:t>Я хотел бы еще потрудиться для Господа в Азербайджане, в Армении, в Грузии, на моей родине, но пути Божий выше путей моих. Разрешиться и быть со Христом - несомненно лучше, - говорил Павлов и глаза его сияли неземной радостью.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304241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8"/>
            <a:ext cx="6400800" cy="4873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13" y="2012158"/>
            <a:ext cx="6545887" cy="4858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586325"/>
            <a:ext cx="782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Молоканская семья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67426" y="5100033"/>
            <a:ext cx="5331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Молокане-разновидность духовного христианства , особая этнографическая группа русских  , возникшее в 18 веке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95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0"/>
            <a:ext cx="11185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59" y="0"/>
            <a:ext cx="9841424" cy="68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4" y="0"/>
            <a:ext cx="50706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21" y="2309247"/>
            <a:ext cx="6705779" cy="4548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0320" y="807720"/>
            <a:ext cx="471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Дарьяльское ущелье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321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4434"/>
            <a:ext cx="12203259" cy="57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55" y="0"/>
            <a:ext cx="51149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822960"/>
            <a:ext cx="480131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«Господи! Ты Владыка жизни!</a:t>
            </a:r>
          </a:p>
          <a:p>
            <a:r>
              <a:rPr lang="ru-RU" sz="2800" dirty="0" smtClean="0"/>
              <a:t>… Дай нам наследника…,</a:t>
            </a:r>
          </a:p>
          <a:p>
            <a:r>
              <a:rPr lang="ru-RU" sz="2800" dirty="0" smtClean="0"/>
              <a:t>чтобы грамоте он научился и</a:t>
            </a:r>
          </a:p>
          <a:p>
            <a:r>
              <a:rPr lang="ru-RU" sz="2800" dirty="0" smtClean="0"/>
              <a:t>читал нам Слово Твоё!»</a:t>
            </a:r>
          </a:p>
          <a:p>
            <a:pPr marL="360000" algn="r">
              <a:spcBef>
                <a:spcPts val="1200"/>
              </a:spcBef>
            </a:pPr>
            <a:r>
              <a:rPr lang="ru-RU" sz="2800" dirty="0" smtClean="0"/>
              <a:t>Молитва Гурия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34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540</Words>
  <Application>Microsoft Office PowerPoint</Application>
  <PresentationFormat>Широкоэкранный</PresentationFormat>
  <Paragraphs>57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Franklin Gothic Heavy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Калиничев</dc:creator>
  <cp:lastModifiedBy>user</cp:lastModifiedBy>
  <cp:revision>24</cp:revision>
  <dcterms:created xsi:type="dcterms:W3CDTF">2017-01-04T15:48:12Z</dcterms:created>
  <dcterms:modified xsi:type="dcterms:W3CDTF">2017-01-06T06:05:22Z</dcterms:modified>
</cp:coreProperties>
</file>